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2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0B5C01-B263-4F8B-BA5E-1A46F60E75E1}" type="datetimeFigureOut">
              <a:rPr lang="en-US" smtClean="0"/>
              <a:t>3/2/2023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BB2283-2804-43B8-9F6D-1D8EB67442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871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341" name="Google Shape;34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5C204-9BA4-8704-E1AC-56924CAD3B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4B91B2-C3C8-1406-D2E4-2F194148F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BA50B9-1304-1D44-80FD-F98901E84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087F4-1D18-46FF-8305-1A136CB7159F}" type="datetimeFigureOut">
              <a:rPr lang="en-US" smtClean="0"/>
              <a:t>3/2/2023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177B47-7505-B8A6-54A0-7E81C1293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2D6F7-0666-842F-A66B-AAE643688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09A95-7D26-452C-83DB-49EB0041C3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889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0632C-F9E5-8400-DD88-28B6920D8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C6CAF3-19A0-1EB1-F3E8-7A6352EA41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4F5E90-F716-89F5-2553-F7509760F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087F4-1D18-46FF-8305-1A136CB7159F}" type="datetimeFigureOut">
              <a:rPr lang="en-US" smtClean="0"/>
              <a:t>3/2/2023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77269E-B803-4219-685A-400C7A423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38A879-2C17-50A2-0350-084361F06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09A95-7D26-452C-83DB-49EB0041C3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744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7A043E-D3AA-8D53-2FC9-A259C10634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48DFD6-29EF-EBB9-4BEF-97ED3A23B2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2B2B0-889E-1998-0F30-32140A034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087F4-1D18-46FF-8305-1A136CB7159F}" type="datetimeFigureOut">
              <a:rPr lang="en-US" smtClean="0"/>
              <a:t>3/2/2023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5C223-7AD5-5BC8-A921-F457AE4E9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BE9B21-229E-BBB6-93F2-654091161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09A95-7D26-452C-83DB-49EB0041C3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836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9BA31-7D50-F31C-463C-3859D1B0C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36A95-D3EA-4DAE-D807-ECBCC2F43D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8AEC9-DC93-1B0E-6932-20CBE764C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087F4-1D18-46FF-8305-1A136CB7159F}" type="datetimeFigureOut">
              <a:rPr lang="en-US" smtClean="0"/>
              <a:t>3/2/2023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3BBE0-BBFA-E969-6CBB-8B7962BD2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DA1D18-6A9C-341A-9CCB-7C6A19CA2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09A95-7D26-452C-83DB-49EB0041C3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237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6144F-7F66-1334-3634-270DCEE06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AB3BC1-398A-DDD1-9007-5A15B2C23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4E17A-58D2-1AF6-F3EA-6DC50358B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087F4-1D18-46FF-8305-1A136CB7159F}" type="datetimeFigureOut">
              <a:rPr lang="en-US" smtClean="0"/>
              <a:t>3/2/2023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FB7BB8-300E-1380-37E6-995A655A3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6431E-8B65-06AA-614B-97624B27F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09A95-7D26-452C-83DB-49EB0041C3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597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8E23D-7FB8-3319-8A13-CA61C980A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15148-7C76-D468-E6BD-077F3A0028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C0C6E2-ACD5-74CC-960A-46C0927043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A90DD2-AB67-1F0B-7546-A984BC27A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087F4-1D18-46FF-8305-1A136CB7159F}" type="datetimeFigureOut">
              <a:rPr lang="en-US" smtClean="0"/>
              <a:t>3/2/2023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A33000-A760-4906-5F1D-FB3DD2A29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9719C4-378E-1A50-B9C5-9026494D3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09A95-7D26-452C-83DB-49EB0041C3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23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3D3C0-54F4-9CCF-FB3D-1E8E2C81B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9C189D-AE5B-AB47-4711-A63DBFAA3A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03481A-EC02-C5A7-F268-90982A35A7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B46360-CED6-54F4-A5C2-5D3FD57745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7FABF5-D9AB-7D5D-319A-67912437F3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CD7897-0562-1778-59C8-4A907F208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087F4-1D18-46FF-8305-1A136CB7159F}" type="datetimeFigureOut">
              <a:rPr lang="en-US" smtClean="0"/>
              <a:t>3/2/2023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18D5EC-AB72-975E-E232-09BFCC345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70D269-7926-9F23-2D54-AF0788A95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09A95-7D26-452C-83DB-49EB0041C3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64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4D350-33D9-F789-9ADE-FAAD4EA33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C18A44-692C-3055-5AE1-0A7104AB6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087F4-1D18-46FF-8305-1A136CB7159F}" type="datetimeFigureOut">
              <a:rPr lang="en-US" smtClean="0"/>
              <a:t>3/2/2023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421406-9A68-8087-3C23-94039759B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9D92A6-63F5-D3B1-D9D4-B9F3ABBD7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09A95-7D26-452C-83DB-49EB0041C3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258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43FE59-8292-C04C-891A-E3B7848DF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087F4-1D18-46FF-8305-1A136CB7159F}" type="datetimeFigureOut">
              <a:rPr lang="en-US" smtClean="0"/>
              <a:t>3/2/2023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94B20D-ECA3-A155-518E-C13E85D7E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1A9009-86E3-280D-4A9B-F39E49805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09A95-7D26-452C-83DB-49EB0041C3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503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FDF4C-E0BD-895F-0254-19B8DAFD0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2EC3D-92A0-06D9-62E7-A93ED6B4E5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A9B906-229A-F3D2-1551-2E4B53B2A1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742242-14FF-C4C5-FC89-BAA6E145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087F4-1D18-46FF-8305-1A136CB7159F}" type="datetimeFigureOut">
              <a:rPr lang="en-US" smtClean="0"/>
              <a:t>3/2/2023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57BB4D-B7E8-59E1-AE4B-53149CF60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7886E2-54AF-1EE4-4B96-15FB9B8F4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09A95-7D26-452C-83DB-49EB0041C3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519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04D16-4CF8-3077-B0A6-B6B7B136C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549193-EF8A-786C-E397-DCF6404765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ABEDDC-92FE-8030-F7EF-78F70055E3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6CD31C-D0DF-364C-66D3-B29FF07C5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087F4-1D18-46FF-8305-1A136CB7159F}" type="datetimeFigureOut">
              <a:rPr lang="en-US" smtClean="0"/>
              <a:t>3/2/2023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8C223B-C275-AC16-CF24-6757F467A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D9F33F-DB3C-A600-185F-9B2ABA327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09A95-7D26-452C-83DB-49EB0041C3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514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1511FF-40CA-02AF-632A-C17126C32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4C0F78-737C-51AC-C1A9-5CC138339C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2CFB3-4875-A711-D775-6AD28C2653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087F4-1D18-46FF-8305-1A136CB7159F}" type="datetimeFigureOut">
              <a:rPr lang="en-US" smtClean="0"/>
              <a:t>3/2/2023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C2EF3-9C55-19AD-48AC-F92CDA50FD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75FEF-4DC7-743A-E189-82EE0D0E17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09A95-7D26-452C-83DB-49EB0041C3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952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1296C-C7D2-1A3E-5B0F-63E320A2B1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91C1A0-8621-B711-B3F6-FCA45EC326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Google Shape;152;p1">
            <a:extLst>
              <a:ext uri="{FF2B5EF4-FFF2-40B4-BE49-F238E27FC236}">
                <a16:creationId xmlns:a16="http://schemas.microsoft.com/office/drawing/2014/main" id="{7BA23715-9022-CFFC-320B-B8DE117ABD4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57200"/>
            <a:ext cx="12192000" cy="6201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08867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FBF40-714F-B662-B4A1-046127537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6678C-85FE-5EC6-88CC-7AC301AC96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oogle Shape;422;p16">
            <a:extLst>
              <a:ext uri="{FF2B5EF4-FFF2-40B4-BE49-F238E27FC236}">
                <a16:creationId xmlns:a16="http://schemas.microsoft.com/office/drawing/2014/main" id="{16C04FCC-C62E-4D29-D794-E4498D774360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81000"/>
            <a:ext cx="12192000" cy="6388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778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38;g15622cece15_0_3">
            <a:extLst>
              <a:ext uri="{FF2B5EF4-FFF2-40B4-BE49-F238E27FC236}">
                <a16:creationId xmlns:a16="http://schemas.microsoft.com/office/drawing/2014/main" id="{1CE782D4-AF80-E2A2-5BEC-83E471E6630A}"/>
              </a:ext>
            </a:extLst>
          </p:cNvPr>
          <p:cNvSpPr/>
          <p:nvPr/>
        </p:nvSpPr>
        <p:spPr>
          <a:xfrm>
            <a:off x="429130" y="528550"/>
            <a:ext cx="6469767" cy="5486170"/>
          </a:xfrm>
          <a:custGeom>
            <a:avLst/>
            <a:gdLst/>
            <a:ahLst/>
            <a:cxnLst/>
            <a:rect l="l" t="t" r="r" b="b"/>
            <a:pathLst>
              <a:path w="4277532" h="2585323" extrusionOk="0">
                <a:moveTo>
                  <a:pt x="0" y="0"/>
                </a:moveTo>
                <a:cubicBezTo>
                  <a:pt x="260350" y="-16956"/>
                  <a:pt x="333596" y="54475"/>
                  <a:pt x="534692" y="0"/>
                </a:cubicBezTo>
                <a:cubicBezTo>
                  <a:pt x="735788" y="-54475"/>
                  <a:pt x="815396" y="35021"/>
                  <a:pt x="1069383" y="0"/>
                </a:cubicBezTo>
                <a:cubicBezTo>
                  <a:pt x="1323370" y="-35021"/>
                  <a:pt x="1449319" y="50583"/>
                  <a:pt x="1689625" y="0"/>
                </a:cubicBezTo>
                <a:cubicBezTo>
                  <a:pt x="1929931" y="-50583"/>
                  <a:pt x="2185793" y="7499"/>
                  <a:pt x="2309867" y="0"/>
                </a:cubicBezTo>
                <a:cubicBezTo>
                  <a:pt x="2433941" y="-7499"/>
                  <a:pt x="2754004" y="17189"/>
                  <a:pt x="2887334" y="0"/>
                </a:cubicBezTo>
                <a:cubicBezTo>
                  <a:pt x="3020664" y="-17189"/>
                  <a:pt x="3111409" y="16707"/>
                  <a:pt x="3293700" y="0"/>
                </a:cubicBezTo>
                <a:cubicBezTo>
                  <a:pt x="3475991" y="-16707"/>
                  <a:pt x="3823506" y="56229"/>
                  <a:pt x="4277532" y="0"/>
                </a:cubicBezTo>
                <a:cubicBezTo>
                  <a:pt x="4324976" y="147784"/>
                  <a:pt x="4260632" y="274305"/>
                  <a:pt x="4277532" y="465358"/>
                </a:cubicBezTo>
                <a:cubicBezTo>
                  <a:pt x="4294432" y="656411"/>
                  <a:pt x="4259124" y="774509"/>
                  <a:pt x="4277532" y="1034129"/>
                </a:cubicBezTo>
                <a:cubicBezTo>
                  <a:pt x="4295940" y="1293749"/>
                  <a:pt x="4247395" y="1422874"/>
                  <a:pt x="4277532" y="1577047"/>
                </a:cubicBezTo>
                <a:cubicBezTo>
                  <a:pt x="4307669" y="1731220"/>
                  <a:pt x="4271776" y="1852371"/>
                  <a:pt x="4277532" y="2042405"/>
                </a:cubicBezTo>
                <a:cubicBezTo>
                  <a:pt x="4283288" y="2232439"/>
                  <a:pt x="4258362" y="2363072"/>
                  <a:pt x="4277532" y="2585323"/>
                </a:cubicBezTo>
                <a:cubicBezTo>
                  <a:pt x="4103011" y="2636128"/>
                  <a:pt x="3921250" y="2580110"/>
                  <a:pt x="3785616" y="2585323"/>
                </a:cubicBezTo>
                <a:cubicBezTo>
                  <a:pt x="3649982" y="2590536"/>
                  <a:pt x="3419768" y="2560806"/>
                  <a:pt x="3250924" y="2585323"/>
                </a:cubicBezTo>
                <a:cubicBezTo>
                  <a:pt x="3082080" y="2609840"/>
                  <a:pt x="2996753" y="2533640"/>
                  <a:pt x="2801783" y="2585323"/>
                </a:cubicBezTo>
                <a:cubicBezTo>
                  <a:pt x="2606813" y="2637006"/>
                  <a:pt x="2401679" y="2531253"/>
                  <a:pt x="2181541" y="2585323"/>
                </a:cubicBezTo>
                <a:cubicBezTo>
                  <a:pt x="1961403" y="2639393"/>
                  <a:pt x="1960951" y="2576142"/>
                  <a:pt x="1775176" y="2585323"/>
                </a:cubicBezTo>
                <a:cubicBezTo>
                  <a:pt x="1589402" y="2594504"/>
                  <a:pt x="1351473" y="2562747"/>
                  <a:pt x="1197709" y="2585323"/>
                </a:cubicBezTo>
                <a:cubicBezTo>
                  <a:pt x="1043945" y="2607899"/>
                  <a:pt x="961400" y="2561741"/>
                  <a:pt x="748568" y="2585323"/>
                </a:cubicBezTo>
                <a:cubicBezTo>
                  <a:pt x="535736" y="2608905"/>
                  <a:pt x="256406" y="2574213"/>
                  <a:pt x="0" y="2585323"/>
                </a:cubicBezTo>
                <a:cubicBezTo>
                  <a:pt x="-16667" y="2474131"/>
                  <a:pt x="15461" y="2330854"/>
                  <a:pt x="0" y="2145818"/>
                </a:cubicBezTo>
                <a:cubicBezTo>
                  <a:pt x="-15461" y="1960782"/>
                  <a:pt x="62709" y="1792685"/>
                  <a:pt x="0" y="1577047"/>
                </a:cubicBezTo>
                <a:cubicBezTo>
                  <a:pt x="-62709" y="1361409"/>
                  <a:pt x="54623" y="1247344"/>
                  <a:pt x="0" y="1111689"/>
                </a:cubicBezTo>
                <a:cubicBezTo>
                  <a:pt x="-54623" y="976034"/>
                  <a:pt x="25231" y="770528"/>
                  <a:pt x="0" y="672184"/>
                </a:cubicBezTo>
                <a:cubicBezTo>
                  <a:pt x="-25231" y="573840"/>
                  <a:pt x="53684" y="208354"/>
                  <a:pt x="0" y="0"/>
                </a:cubicBezTo>
                <a:close/>
              </a:path>
            </a:pathLst>
          </a:custGeom>
          <a:noFill/>
          <a:ln w="28575" cap="flat" cmpd="sng">
            <a:solidFill>
              <a:srgbClr val="5481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ctr">
              <a:buClr>
                <a:srgbClr val="FF0000"/>
              </a:buClr>
              <a:buSzPts val="4900"/>
              <a:buFont typeface="Times New Roman"/>
              <a:buChar char="●"/>
            </a:pPr>
            <a:r>
              <a:rPr lang="en-US" sz="49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If you want to go to a new place, how do you find your way?</a:t>
            </a:r>
            <a:endParaRPr sz="49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57200" algn="ctr">
              <a:buClr>
                <a:srgbClr val="FF0000"/>
              </a:buClr>
              <a:buSzPts val="4900"/>
              <a:buFont typeface="Times New Roman"/>
              <a:buChar char="●"/>
            </a:pPr>
            <a:r>
              <a:rPr lang="en-US" sz="49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What does GPS mean?</a:t>
            </a:r>
          </a:p>
          <a:p>
            <a:pPr marL="457200" lvl="0" indent="-457200" algn="ctr">
              <a:buClr>
                <a:srgbClr val="FF0000"/>
              </a:buClr>
              <a:buSzPts val="4900"/>
              <a:buFont typeface="Times New Roman"/>
              <a:buChar char="●"/>
            </a:pPr>
            <a:r>
              <a:rPr lang="en-US" sz="49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Do you know how GPS works?</a:t>
            </a:r>
            <a:endParaRPr sz="49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" name="Google Shape;337;g15622cece15_0_3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07A22847-FEF8-D01E-F2AE-0CA20F5C6DA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71592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09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2500" y="304800"/>
            <a:ext cx="6139575" cy="6139575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5"/>
          <p:cNvSpPr txBox="1"/>
          <p:nvPr/>
        </p:nvSpPr>
        <p:spPr>
          <a:xfrm>
            <a:off x="512125" y="679525"/>
            <a:ext cx="63165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 dirty="0">
                <a:solidFill>
                  <a:srgbClr val="548135"/>
                </a:solidFill>
                <a:latin typeface="Open Sans"/>
                <a:ea typeface="Open Sans"/>
                <a:cs typeface="Open Sans"/>
                <a:sym typeface="Open Sans"/>
              </a:rPr>
              <a:t>UNIT </a:t>
            </a:r>
            <a:r>
              <a:rPr lang="en-US" sz="4400" b="1" dirty="0">
                <a:solidFill>
                  <a:srgbClr val="548135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  <a:r>
              <a:rPr lang="en-US" sz="4400" b="1" i="0" u="none" strike="noStrike" cap="none" dirty="0">
                <a:solidFill>
                  <a:srgbClr val="54813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Arial"/>
              <a:buNone/>
            </a:pPr>
            <a:r>
              <a:rPr lang="en-US" sz="6600" b="1" dirty="0">
                <a:solidFill>
                  <a:srgbClr val="FF0000"/>
                </a:solidFill>
              </a:rPr>
              <a:t>SURVIVAL</a:t>
            </a:r>
            <a:endParaRPr sz="6600" b="1" dirty="0">
              <a:solidFill>
                <a:srgbClr val="FF0000"/>
              </a:solidFill>
            </a:endParaRPr>
          </a:p>
        </p:txBody>
      </p:sp>
      <p:sp>
        <p:nvSpPr>
          <p:cNvPr id="345" name="Google Shape;345;p5"/>
          <p:cNvSpPr txBox="1"/>
          <p:nvPr/>
        </p:nvSpPr>
        <p:spPr>
          <a:xfrm>
            <a:off x="18725" y="2547250"/>
            <a:ext cx="65553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000" b="1" i="0" u="none" strike="noStrike" cap="none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8: CLIL </a:t>
            </a:r>
            <a:endParaRPr lang="en-US" sz="3000" b="1" dirty="0">
              <a:solidFill>
                <a:srgbClr val="0070C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46" name="Google Shape;346;p5"/>
          <p:cNvSpPr txBox="1"/>
          <p:nvPr/>
        </p:nvSpPr>
        <p:spPr>
          <a:xfrm>
            <a:off x="440581" y="3214372"/>
            <a:ext cx="5450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TECHNOLOGY</a:t>
            </a:r>
            <a:endParaRPr sz="3200" b="1" i="0" u="none" strike="noStrike" cap="none" dirty="0">
              <a:solidFill>
                <a:schemeClr val="accent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C622B-6757-15EF-65D8-9BF488FAD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920" y="18255"/>
            <a:ext cx="10515600" cy="916465"/>
          </a:xfrm>
        </p:spPr>
        <p:txBody>
          <a:bodyPr/>
          <a:lstStyle/>
          <a:p>
            <a:r>
              <a:rPr lang="en-US" sz="4400" dirty="0"/>
              <a:t>New words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8FE2E-84E9-7578-EBBE-4A7ECDA46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0" y="1097280"/>
            <a:ext cx="10515600" cy="5537200"/>
          </a:xfrm>
        </p:spPr>
        <p:txBody>
          <a:bodyPr>
            <a:normAutofit/>
          </a:bodyPr>
          <a:lstStyle/>
          <a:p>
            <a:r>
              <a:rPr lang="en-US" sz="4400" dirty="0"/>
              <a:t>Application (n)</a:t>
            </a:r>
          </a:p>
          <a:p>
            <a:r>
              <a:rPr lang="en-US" sz="4400" dirty="0"/>
              <a:t>Receiver (n)</a:t>
            </a:r>
          </a:p>
          <a:p>
            <a:r>
              <a:rPr lang="en-US" sz="4400" dirty="0"/>
              <a:t>Satellite (n)</a:t>
            </a:r>
          </a:p>
          <a:p>
            <a:r>
              <a:rPr lang="en-US" sz="4400" dirty="0"/>
              <a:t>Speed (n)</a:t>
            </a:r>
          </a:p>
          <a:p>
            <a:r>
              <a:rPr lang="en-US" sz="4400" dirty="0"/>
              <a:t>Track (v)</a:t>
            </a:r>
          </a:p>
          <a:p>
            <a:r>
              <a:rPr lang="en-US" sz="4400" dirty="0"/>
              <a:t>Military (a)</a:t>
            </a:r>
          </a:p>
          <a:p>
            <a:r>
              <a:rPr lang="en-US" sz="4400" dirty="0"/>
              <a:t>Soldier (n)</a:t>
            </a:r>
          </a:p>
        </p:txBody>
      </p:sp>
      <p:pic>
        <p:nvPicPr>
          <p:cNvPr id="1026" name="Picture 2" descr="Decentralized-app GIFs - Get the best GIF on GIPHY">
            <a:extLst>
              <a:ext uri="{FF2B5EF4-FFF2-40B4-BE49-F238E27FC236}">
                <a16:creationId xmlns:a16="http://schemas.microsoft.com/office/drawing/2014/main" id="{636D4177-48A9-77BE-FFB5-3BD84FE52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080" y="93472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lobal Positioning System - Definition, Components of GPS, How GPS Works,  Trilateration, and FAQs">
            <a:extLst>
              <a:ext uri="{FF2B5EF4-FFF2-40B4-BE49-F238E27FC236}">
                <a16:creationId xmlns:a16="http://schemas.microsoft.com/office/drawing/2014/main" id="{DD4001CB-5305-48EE-6C4F-528B02F3D5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1" t="5994"/>
          <a:stretch/>
        </p:blipFill>
        <p:spPr bwMode="auto">
          <a:xfrm>
            <a:off x="4863044" y="1200452"/>
            <a:ext cx="6991772" cy="4450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peed Gif - GIFcen">
            <a:extLst>
              <a:ext uri="{FF2B5EF4-FFF2-40B4-BE49-F238E27FC236}">
                <a16:creationId xmlns:a16="http://schemas.microsoft.com/office/drawing/2014/main" id="{B1CF566E-528B-7182-8F36-9299115E8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158" y="1428894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latform – GPS cards®">
            <a:extLst>
              <a:ext uri="{FF2B5EF4-FFF2-40B4-BE49-F238E27FC236}">
                <a16:creationId xmlns:a16="http://schemas.microsoft.com/office/drawing/2014/main" id="{B23A5F1A-E634-9C80-E163-27D0356A7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820" y="1167027"/>
            <a:ext cx="6991771" cy="432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Marine Corps 'strong,' but rest of military has weakened, report finds">
            <a:extLst>
              <a:ext uri="{FF2B5EF4-FFF2-40B4-BE49-F238E27FC236}">
                <a16:creationId xmlns:a16="http://schemas.microsoft.com/office/drawing/2014/main" id="{8A5B1717-28BE-4C98-794C-27D85147A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945" y="1590848"/>
            <a:ext cx="7118871" cy="383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D3060545-4B34-583B-BED1-05EF78C04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628" y="1741653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86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2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69A2D-27C9-F1BC-606C-0C9F31603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" y="-25550"/>
            <a:ext cx="11755120" cy="1314768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Activity 1:</a:t>
            </a:r>
            <a:r>
              <a:rPr lang="en-US" sz="2800" b="1" dirty="0"/>
              <a:t>  Check the meaning of the words in the box. Then read and complete the text with the words from the box. Listen and check. </a:t>
            </a:r>
            <a:br>
              <a:rPr lang="en-US" sz="2800" b="1" dirty="0"/>
            </a:br>
            <a:r>
              <a:rPr lang="en-US" sz="2800" b="1" dirty="0"/>
              <a:t>           </a:t>
            </a:r>
            <a:r>
              <a:rPr lang="en-US" sz="2800" dirty="0"/>
              <a:t>applications receiver speed track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7AEC021-B224-70DB-D7CC-AEA8F306E5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23052"/>
          <a:stretch/>
        </p:blipFill>
        <p:spPr>
          <a:xfrm>
            <a:off x="567559" y="1188720"/>
            <a:ext cx="10373710" cy="5577787"/>
          </a:xfrm>
        </p:spPr>
      </p:pic>
      <p:sp>
        <p:nvSpPr>
          <p:cNvPr id="8" name="Google Shape;356;g15738f2de2a_0_7">
            <a:extLst>
              <a:ext uri="{FF2B5EF4-FFF2-40B4-BE49-F238E27FC236}">
                <a16:creationId xmlns:a16="http://schemas.microsoft.com/office/drawing/2014/main" id="{59D60B32-6185-A9C5-9A80-76551A6CD9E5}"/>
              </a:ext>
            </a:extLst>
          </p:cNvPr>
          <p:cNvSpPr txBox="1"/>
          <p:nvPr/>
        </p:nvSpPr>
        <p:spPr>
          <a:xfrm>
            <a:off x="3640126" y="2119467"/>
            <a:ext cx="1375760" cy="569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DD1F6D"/>
                </a:solidFill>
                <a:latin typeface="Comic Sans MS"/>
                <a:ea typeface="Comic Sans MS"/>
                <a:cs typeface="Comic Sans MS"/>
                <a:sym typeface="Comic Sans MS"/>
              </a:rPr>
              <a:t>track</a:t>
            </a:r>
            <a:endParaRPr sz="2500" b="1" dirty="0">
              <a:solidFill>
                <a:srgbClr val="DD1F6D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" name="Google Shape;356;g15738f2de2a_0_7">
            <a:extLst>
              <a:ext uri="{FF2B5EF4-FFF2-40B4-BE49-F238E27FC236}">
                <a16:creationId xmlns:a16="http://schemas.microsoft.com/office/drawing/2014/main" id="{860391C9-1176-FD63-016F-666A559ED957}"/>
              </a:ext>
            </a:extLst>
          </p:cNvPr>
          <p:cNvSpPr txBox="1"/>
          <p:nvPr/>
        </p:nvSpPr>
        <p:spPr>
          <a:xfrm>
            <a:off x="3808993" y="2503488"/>
            <a:ext cx="1693172" cy="569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DD1F6D"/>
                </a:solidFill>
                <a:latin typeface="Comic Sans MS"/>
                <a:ea typeface="Comic Sans MS"/>
                <a:cs typeface="Comic Sans MS"/>
                <a:sym typeface="Comic Sans MS"/>
              </a:rPr>
              <a:t>receiver </a:t>
            </a:r>
            <a:endParaRPr sz="2500" b="1" dirty="0">
              <a:solidFill>
                <a:srgbClr val="DD1F6D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" name="Google Shape;356;g15738f2de2a_0_7">
            <a:extLst>
              <a:ext uri="{FF2B5EF4-FFF2-40B4-BE49-F238E27FC236}">
                <a16:creationId xmlns:a16="http://schemas.microsoft.com/office/drawing/2014/main" id="{9D4B5A4F-4634-E888-A3C5-7D6E217D89DC}"/>
              </a:ext>
            </a:extLst>
          </p:cNvPr>
          <p:cNvSpPr txBox="1"/>
          <p:nvPr/>
        </p:nvSpPr>
        <p:spPr>
          <a:xfrm>
            <a:off x="7007289" y="4608315"/>
            <a:ext cx="1375760" cy="569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DD1F6D"/>
                </a:solidFill>
                <a:latin typeface="Comic Sans MS"/>
                <a:ea typeface="Comic Sans MS"/>
                <a:cs typeface="Comic Sans MS"/>
                <a:sym typeface="Comic Sans MS"/>
              </a:rPr>
              <a:t>speed</a:t>
            </a:r>
            <a:endParaRPr sz="2500" b="1" dirty="0">
              <a:solidFill>
                <a:srgbClr val="DD1F6D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" name="Google Shape;356;g15738f2de2a_0_7">
            <a:extLst>
              <a:ext uri="{FF2B5EF4-FFF2-40B4-BE49-F238E27FC236}">
                <a16:creationId xmlns:a16="http://schemas.microsoft.com/office/drawing/2014/main" id="{2FEA5077-1ACF-DCAE-6B06-3014155F239B}"/>
              </a:ext>
            </a:extLst>
          </p:cNvPr>
          <p:cNvSpPr txBox="1"/>
          <p:nvPr/>
        </p:nvSpPr>
        <p:spPr>
          <a:xfrm>
            <a:off x="6440738" y="6054964"/>
            <a:ext cx="1942311" cy="569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DD1F6D"/>
                </a:solidFill>
                <a:latin typeface="Comic Sans MS"/>
                <a:ea typeface="Comic Sans MS"/>
                <a:cs typeface="Comic Sans MS"/>
                <a:sym typeface="Comic Sans MS"/>
              </a:rPr>
              <a:t>applications</a:t>
            </a:r>
            <a:endParaRPr sz="2500" b="1" dirty="0">
              <a:solidFill>
                <a:srgbClr val="DD1F6D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2" name="2-11 Friends Plus 7">
            <a:hlinkClick r:id="" action="ppaction://media"/>
            <a:extLst>
              <a:ext uri="{FF2B5EF4-FFF2-40B4-BE49-F238E27FC236}">
                <a16:creationId xmlns:a16="http://schemas.microsoft.com/office/drawing/2014/main" id="{46695D7E-2617-6BE5-1FF4-7FF49456BF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34869" y="5861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32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5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2130B-7C97-D61C-09E0-EA8590D5B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0075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Activity 2: </a:t>
            </a:r>
            <a:r>
              <a:rPr lang="en-US" sz="3600" b="1" dirty="0"/>
              <a:t>Read the text again and match 1–6 with a–f.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C27E81-9416-BD75-7DF1-0B1121E7E0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" y="965200"/>
            <a:ext cx="8636131" cy="5818594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32F1D9-0113-4525-50F8-C15EE5597A5C}"/>
              </a:ext>
            </a:extLst>
          </p:cNvPr>
          <p:cNvSpPr txBox="1"/>
          <p:nvPr/>
        </p:nvSpPr>
        <p:spPr>
          <a:xfrm>
            <a:off x="9078091" y="965200"/>
            <a:ext cx="97021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1 e </a:t>
            </a:r>
          </a:p>
          <a:p>
            <a:r>
              <a:rPr lang="en-US" sz="3200" dirty="0"/>
              <a:t>2 a </a:t>
            </a:r>
          </a:p>
          <a:p>
            <a:r>
              <a:rPr lang="en-US" sz="3200" dirty="0"/>
              <a:t>3 f </a:t>
            </a:r>
          </a:p>
          <a:p>
            <a:r>
              <a:rPr lang="en-US" sz="3200" dirty="0"/>
              <a:t>4 b </a:t>
            </a:r>
          </a:p>
          <a:p>
            <a:r>
              <a:rPr lang="en-US" sz="3200" dirty="0"/>
              <a:t>5 d </a:t>
            </a:r>
          </a:p>
          <a:p>
            <a:r>
              <a:rPr lang="en-US" sz="3200" dirty="0"/>
              <a:t>6 c</a:t>
            </a:r>
          </a:p>
        </p:txBody>
      </p:sp>
    </p:spTree>
    <p:extLst>
      <p:ext uri="{BB962C8B-B14F-4D97-AF65-F5344CB8AC3E}">
        <p14:creationId xmlns:p14="http://schemas.microsoft.com/office/powerpoint/2010/main" val="315644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DD059-575B-E4F7-E946-E3AA2D4C0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605"/>
            <a:ext cx="10515600" cy="661035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Activity 3: </a:t>
            </a:r>
            <a:r>
              <a:rPr lang="en-US" sz="3200" b="1" dirty="0"/>
              <a:t>Read the text again and answer the questions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4B083F-9F92-2C72-8D60-B64BF5EF91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526" y="877372"/>
            <a:ext cx="7549006" cy="255162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A4147B-743F-F7D8-4794-B7E98847B6B9}"/>
              </a:ext>
            </a:extLst>
          </p:cNvPr>
          <p:cNvSpPr txBox="1"/>
          <p:nvPr/>
        </p:nvSpPr>
        <p:spPr>
          <a:xfrm>
            <a:off x="508000" y="3659277"/>
            <a:ext cx="1120648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Answer:</a:t>
            </a:r>
          </a:p>
          <a:p>
            <a:r>
              <a:rPr lang="en-US" sz="3200" dirty="0"/>
              <a:t>1 In the 1970s</a:t>
            </a:r>
          </a:p>
          <a:p>
            <a:r>
              <a:rPr lang="en-US" sz="3200" dirty="0"/>
              <a:t>2 To find out exactly their locations, and track their movements</a:t>
            </a:r>
          </a:p>
          <a:p>
            <a:r>
              <a:rPr lang="en-US" sz="3200" dirty="0"/>
              <a:t>3 By tracking your position over time</a:t>
            </a:r>
          </a:p>
          <a:p>
            <a:r>
              <a:rPr lang="en-US" sz="3200" dirty="0"/>
              <a:t>4 A smartphone and GPS, a compass, torch and map</a:t>
            </a:r>
          </a:p>
        </p:txBody>
      </p:sp>
    </p:spTree>
    <p:extLst>
      <p:ext uri="{BB962C8B-B14F-4D97-AF65-F5344CB8AC3E}">
        <p14:creationId xmlns:p14="http://schemas.microsoft.com/office/powerpoint/2010/main" val="23134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03DFF-A5D2-D42A-45FC-99A26DF22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1675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Activity 4: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2F1329-67BF-970C-A43A-27A03145D1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5670" y="1156413"/>
            <a:ext cx="8209114" cy="5336462"/>
          </a:xfrm>
        </p:spPr>
      </p:pic>
      <p:pic>
        <p:nvPicPr>
          <p:cNvPr id="6" name="Google Shape;384;g14b708b6b41_0_144">
            <a:extLst>
              <a:ext uri="{FF2B5EF4-FFF2-40B4-BE49-F238E27FC236}">
                <a16:creationId xmlns:a16="http://schemas.microsoft.com/office/drawing/2014/main" id="{86F28A72-E4A5-06A5-B093-2459F6DDC34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63787" y="1781002"/>
            <a:ext cx="2933923" cy="21288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5895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12DE4-773C-D529-3249-C0B617BC6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0AC9F-AF01-C436-86E6-97020E9D1A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Google Shape;416;p15" descr="Table&#10;&#10;Description automatically generated with low confidence">
            <a:extLst>
              <a:ext uri="{FF2B5EF4-FFF2-40B4-BE49-F238E27FC236}">
                <a16:creationId xmlns:a16="http://schemas.microsoft.com/office/drawing/2014/main" id="{1A26AACF-49C0-F9A2-2A2E-D0CBC4891FA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65451" y="656824"/>
            <a:ext cx="8564675" cy="22268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417;p15">
            <a:extLst>
              <a:ext uri="{FF2B5EF4-FFF2-40B4-BE49-F238E27FC236}">
                <a16:creationId xmlns:a16="http://schemas.microsoft.com/office/drawing/2014/main" id="{9E02D3A3-CC6D-D605-CF9E-D90066C6697C}"/>
              </a:ext>
            </a:extLst>
          </p:cNvPr>
          <p:cNvSpPr txBox="1"/>
          <p:nvPr/>
        </p:nvSpPr>
        <p:spPr>
          <a:xfrm>
            <a:off x="1683025" y="3124875"/>
            <a:ext cx="9189600" cy="1895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-US" sz="2930" b="1" i="0" u="none" strike="noStrike" cap="none" dirty="0">
                <a:solidFill>
                  <a:srgbClr val="385623"/>
                </a:solidFill>
                <a:latin typeface="Comic Sans MS"/>
                <a:ea typeface="Comic Sans MS"/>
                <a:cs typeface="Comic Sans MS"/>
                <a:sym typeface="Comic Sans MS"/>
              </a:rPr>
              <a:t>- Learn by heart all the new words.</a:t>
            </a:r>
            <a:br>
              <a:rPr lang="en-US" sz="2930" b="1" i="0" u="none" strike="noStrike" cap="none" dirty="0">
                <a:solidFill>
                  <a:srgbClr val="385623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2930" b="1" i="0" u="none" strike="noStrike" cap="none" dirty="0">
                <a:solidFill>
                  <a:srgbClr val="385623"/>
                </a:solidFill>
                <a:latin typeface="Comic Sans MS"/>
                <a:ea typeface="Comic Sans MS"/>
                <a:cs typeface="Comic Sans MS"/>
                <a:sym typeface="Comic Sans MS"/>
              </a:rPr>
              <a:t>- - Prepare Progress Review Ex 1,2,3,4</a:t>
            </a:r>
            <a:endParaRPr sz="3700" b="0" i="0" u="none" strike="noStrike" cap="none" dirty="0">
              <a:solidFill>
                <a:srgbClr val="38562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09187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202</Words>
  <Application>Microsoft Office PowerPoint</Application>
  <PresentationFormat>Widescreen</PresentationFormat>
  <Paragraphs>35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Comic Sans MS</vt:lpstr>
      <vt:lpstr>Gill Sans</vt:lpstr>
      <vt:lpstr>Open Sans</vt:lpstr>
      <vt:lpstr>Times New Roman</vt:lpstr>
      <vt:lpstr>Office Theme</vt:lpstr>
      <vt:lpstr>PowerPoint Presentation</vt:lpstr>
      <vt:lpstr>PowerPoint Presentation</vt:lpstr>
      <vt:lpstr>PowerPoint Presentation</vt:lpstr>
      <vt:lpstr>New words </vt:lpstr>
      <vt:lpstr>Activity 1:  Check the meaning of the words in the box. Then read and complete the text with the words from the box. Listen and check.             applications receiver speed track</vt:lpstr>
      <vt:lpstr>Activity 2: Read the text again and match 1–6 with a–f.</vt:lpstr>
      <vt:lpstr>Activity 3: Read the text again and answer the questions</vt:lpstr>
      <vt:lpstr>Activity 4: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Vy Truong</dc:creator>
  <cp:lastModifiedBy>Vy Truong</cp:lastModifiedBy>
  <cp:revision>1</cp:revision>
  <dcterms:created xsi:type="dcterms:W3CDTF">2023-03-02T09:12:00Z</dcterms:created>
  <dcterms:modified xsi:type="dcterms:W3CDTF">2023-03-02T09:48:35Z</dcterms:modified>
</cp:coreProperties>
</file>